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72" r:id="rId3"/>
    <p:sldId id="259" r:id="rId4"/>
    <p:sldId id="260" r:id="rId5"/>
    <p:sldId id="261" r:id="rId6"/>
    <p:sldId id="270" r:id="rId7"/>
    <p:sldId id="273" r:id="rId8"/>
    <p:sldId id="265" r:id="rId9"/>
    <p:sldId id="262" r:id="rId10"/>
    <p:sldId id="263" r:id="rId11"/>
    <p:sldId id="264" r:id="rId12"/>
    <p:sldId id="275" r:id="rId13"/>
    <p:sldId id="269" r:id="rId14"/>
    <p:sldId id="271" r:id="rId15"/>
    <p:sldId id="267" r:id="rId16"/>
    <p:sldId id="266" r:id="rId17"/>
    <p:sldId id="274" r:id="rId18"/>
    <p:sldId id="276" r:id="rId19"/>
    <p:sldId id="268"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ACC5"/>
    <a:srgbClr val="387890"/>
    <a:srgbClr val="B9B8B8"/>
    <a:srgbClr val="2F2F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33" autoAdjust="0"/>
    <p:restoredTop sz="76257" autoAdjust="0"/>
  </p:normalViewPr>
  <p:slideViewPr>
    <p:cSldViewPr snapToGrid="0">
      <p:cViewPr varScale="1">
        <p:scale>
          <a:sx n="96" d="100"/>
          <a:sy n="96" d="100"/>
        </p:scale>
        <p:origin x="2826" y="7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63436C-817C-49F1-80F1-23C5466933F7}" type="datetimeFigureOut">
              <a:rPr lang="en-US" smtClean="0"/>
              <a:t>11/28/2018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D122F1-A5D9-45AE-B248-C460C50DD90B}" type="slidenum">
              <a:rPr lang="en-US" smtClean="0"/>
              <a:t>‹#›</a:t>
            </a:fld>
            <a:endParaRPr lang="en-US"/>
          </a:p>
        </p:txBody>
      </p:sp>
    </p:spTree>
    <p:extLst>
      <p:ext uri="{BB962C8B-B14F-4D97-AF65-F5344CB8AC3E}">
        <p14:creationId xmlns:p14="http://schemas.microsoft.com/office/powerpoint/2010/main" val="3336738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least two graphs containing exploration of the dataset</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4</a:t>
            </a:fld>
            <a:endParaRPr lang="en-US"/>
          </a:p>
        </p:txBody>
      </p:sp>
    </p:spTree>
    <p:extLst>
      <p:ext uri="{BB962C8B-B14F-4D97-AF65-F5344CB8AC3E}">
        <p14:creationId xmlns:p14="http://schemas.microsoft.com/office/powerpoint/2010/main" val="3666994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overall conclusion, with a preliminary answer to your initial question(s), next steps, and what other data you would like to have in order to better answer your question(s)</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19</a:t>
            </a:fld>
            <a:endParaRPr lang="en-US"/>
          </a:p>
        </p:txBody>
      </p:sp>
    </p:spTree>
    <p:extLst>
      <p:ext uri="{BB962C8B-B14F-4D97-AF65-F5344CB8AC3E}">
        <p14:creationId xmlns:p14="http://schemas.microsoft.com/office/powerpoint/2010/main" val="801758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df = df[</a:t>
            </a:r>
            <a:r>
              <a:rPr lang="en-US" dirty="0" err="1"/>
              <a:t>df.income</a:t>
            </a:r>
            <a:r>
              <a:rPr lang="en-US" dirty="0"/>
              <a:t> != -</a:t>
            </a:r>
            <a:r>
              <a:rPr lang="en-US" sz="1200" kern="1200" dirty="0">
                <a:solidFill>
                  <a:schemeClr val="tx1"/>
                </a:solidFill>
                <a:effectLst/>
                <a:latin typeface="+mn-lt"/>
                <a:ea typeface="+mn-ea"/>
                <a:cs typeface="+mn-cs"/>
              </a:rPr>
              <a:t>1</a:t>
            </a:r>
            <a:r>
              <a:rPr lang="en-US" dirty="0"/>
              <a:t>]   # drop users with no reported income</a:t>
            </a:r>
          </a:p>
          <a:p>
            <a:r>
              <a:rPr lang="en-US" sz="1200" kern="1200" dirty="0">
                <a:solidFill>
                  <a:schemeClr val="tx1"/>
                </a:solidFill>
                <a:effectLst/>
                <a:latin typeface="+mn-lt"/>
                <a:ea typeface="+mn-ea"/>
                <a:cs typeface="+mn-cs"/>
              </a:rPr>
              <a:t>print</a:t>
            </a:r>
            <a:r>
              <a:rPr lang="en-US" dirty="0"/>
              <a:t>(</a:t>
            </a:r>
            <a:r>
              <a:rPr lang="en-US" dirty="0" err="1"/>
              <a:t>df.income.describe</a:t>
            </a:r>
            <a:r>
              <a:rPr lang="en-US" dirty="0"/>
              <a:t>())</a:t>
            </a:r>
          </a:p>
          <a:p>
            <a:pPr lvl="1"/>
            <a:r>
              <a:rPr lang="en-US" dirty="0"/>
              <a:t>count      11504.000000</a:t>
            </a:r>
          </a:p>
          <a:p>
            <a:pPr lvl="1"/>
            <a:r>
              <a:rPr lang="en-US" dirty="0"/>
              <a:t>mean      104394.993046</a:t>
            </a:r>
          </a:p>
          <a:p>
            <a:pPr lvl="1"/>
            <a:r>
              <a:rPr lang="en-US" dirty="0"/>
              <a:t>std       201433.528307</a:t>
            </a:r>
          </a:p>
          <a:p>
            <a:pPr lvl="1"/>
            <a:r>
              <a:rPr lang="en-US" dirty="0"/>
              <a:t>min        20000.000000</a:t>
            </a:r>
          </a:p>
          <a:p>
            <a:pPr lvl="1"/>
            <a:r>
              <a:rPr lang="en-US" dirty="0"/>
              <a:t>25%        20000.000000</a:t>
            </a:r>
          </a:p>
          <a:p>
            <a:pPr lvl="1"/>
            <a:r>
              <a:rPr lang="en-US" dirty="0"/>
              <a:t>50%        50000.000000</a:t>
            </a:r>
          </a:p>
          <a:p>
            <a:pPr lvl="1"/>
            <a:r>
              <a:rPr lang="en-US" dirty="0"/>
              <a:t>75%       100000.000000</a:t>
            </a:r>
          </a:p>
          <a:p>
            <a:pPr lvl="1"/>
            <a:r>
              <a:rPr lang="en-US" dirty="0"/>
              <a:t>max      1000000.000000</a:t>
            </a:r>
          </a:p>
        </p:txBody>
      </p:sp>
      <p:sp>
        <p:nvSpPr>
          <p:cNvPr id="4" name="Slide Number Placeholder 3"/>
          <p:cNvSpPr>
            <a:spLocks noGrp="1"/>
          </p:cNvSpPr>
          <p:nvPr>
            <p:ph type="sldNum" sz="quarter" idx="5"/>
          </p:nvPr>
        </p:nvSpPr>
        <p:spPr/>
        <p:txBody>
          <a:bodyPr/>
          <a:lstStyle/>
          <a:p>
            <a:fld id="{00D122F1-A5D9-45AE-B248-C460C50DD90B}" type="slidenum">
              <a:rPr lang="en-US" smtClean="0"/>
              <a:t>6</a:t>
            </a:fld>
            <a:endParaRPr lang="en-US"/>
          </a:p>
        </p:txBody>
      </p:sp>
    </p:spTree>
    <p:extLst>
      <p:ext uri="{BB962C8B-B14F-4D97-AF65-F5344CB8AC3E}">
        <p14:creationId xmlns:p14="http://schemas.microsoft.com/office/powerpoint/2010/main" val="1885676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linear </a:t>
            </a:r>
            <a:r>
              <a:rPr lang="en-US" dirty="0" err="1"/>
              <a:t>retlationship</a:t>
            </a:r>
            <a:r>
              <a:rPr lang="en-US" dirty="0"/>
              <a:t> in data</a:t>
            </a:r>
          </a:p>
        </p:txBody>
      </p:sp>
      <p:sp>
        <p:nvSpPr>
          <p:cNvPr id="4" name="Slide Number Placeholder 3"/>
          <p:cNvSpPr>
            <a:spLocks noGrp="1"/>
          </p:cNvSpPr>
          <p:nvPr>
            <p:ph type="sldNum" sz="quarter" idx="5"/>
          </p:nvPr>
        </p:nvSpPr>
        <p:spPr/>
        <p:txBody>
          <a:bodyPr/>
          <a:lstStyle/>
          <a:p>
            <a:fld id="{00D122F1-A5D9-45AE-B248-C460C50DD90B}" type="slidenum">
              <a:rPr lang="en-US" smtClean="0"/>
              <a:t>7</a:t>
            </a:fld>
            <a:endParaRPr lang="en-US"/>
          </a:p>
        </p:txBody>
      </p:sp>
    </p:spTree>
    <p:extLst>
      <p:ext uri="{BB962C8B-B14F-4D97-AF65-F5344CB8AC3E}">
        <p14:creationId xmlns:p14="http://schemas.microsoft.com/office/powerpoint/2010/main" val="723324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statement of your question (or questions!) and how you arrived there </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8</a:t>
            </a:fld>
            <a:endParaRPr lang="en-US"/>
          </a:p>
        </p:txBody>
      </p:sp>
    </p:spTree>
    <p:extLst>
      <p:ext uri="{BB962C8B-B14F-4D97-AF65-F5344CB8AC3E}">
        <p14:creationId xmlns:p14="http://schemas.microsoft.com/office/powerpoint/2010/main" val="37575537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explanation of at least two new columns you created and how you did it</a:t>
            </a:r>
          </a:p>
          <a:p>
            <a:endParaRPr lang="en-US" dirty="0"/>
          </a:p>
          <a:p>
            <a:r>
              <a:rPr lang="en-US" dirty="0"/>
              <a:t>Education Code – strings to linearized variables</a:t>
            </a:r>
          </a:p>
          <a:p>
            <a:endParaRPr lang="en-US" dirty="0"/>
          </a:p>
          <a:p>
            <a:r>
              <a:rPr lang="en-US" dirty="0"/>
              <a:t>Income already in a linear set but the scale is quite different than other features, so normalize it and create a new column to hold the normalized value</a:t>
            </a:r>
          </a:p>
        </p:txBody>
      </p:sp>
      <p:sp>
        <p:nvSpPr>
          <p:cNvPr id="4" name="Slide Number Placeholder 3"/>
          <p:cNvSpPr>
            <a:spLocks noGrp="1"/>
          </p:cNvSpPr>
          <p:nvPr>
            <p:ph type="sldNum" sz="quarter" idx="5"/>
          </p:nvPr>
        </p:nvSpPr>
        <p:spPr/>
        <p:txBody>
          <a:bodyPr/>
          <a:lstStyle/>
          <a:p>
            <a:fld id="{00D122F1-A5D9-45AE-B248-C460C50DD90B}" type="slidenum">
              <a:rPr lang="en-US" smtClean="0"/>
              <a:t>11</a:t>
            </a:fld>
            <a:endParaRPr lang="en-US"/>
          </a:p>
        </p:txBody>
      </p:sp>
    </p:spTree>
    <p:extLst>
      <p:ext uri="{BB962C8B-B14F-4D97-AF65-F5344CB8AC3E}">
        <p14:creationId xmlns:p14="http://schemas.microsoft.com/office/powerpoint/2010/main" val="3853902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14</a:t>
            </a:fld>
            <a:endParaRPr lang="en-US"/>
          </a:p>
        </p:txBody>
      </p:sp>
    </p:spTree>
    <p:extLst>
      <p:ext uri="{BB962C8B-B14F-4D97-AF65-F5344CB8AC3E}">
        <p14:creationId xmlns:p14="http://schemas.microsoft.com/office/powerpoint/2010/main" val="3814276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comparison between two regression approaches, including a qualitative discussion of simplicity, time to run the model, and accuracy, precision, and/or recall</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15</a:t>
            </a:fld>
            <a:endParaRPr lang="en-US"/>
          </a:p>
        </p:txBody>
      </p:sp>
    </p:spTree>
    <p:extLst>
      <p:ext uri="{BB962C8B-B14F-4D97-AF65-F5344CB8AC3E}">
        <p14:creationId xmlns:p14="http://schemas.microsoft.com/office/powerpoint/2010/main" val="4283536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comparison between two classification approaches, including a qualitative discussion of simplicity, time to run the model, and accuracy, precision, and/or recall</a:t>
            </a:r>
          </a:p>
          <a:p>
            <a:endParaRPr lang="en-US" dirty="0"/>
          </a:p>
          <a:p>
            <a:r>
              <a:rPr lang="en-US" dirty="0"/>
              <a:t>SVM takes longer to run</a:t>
            </a:r>
          </a:p>
        </p:txBody>
      </p:sp>
      <p:sp>
        <p:nvSpPr>
          <p:cNvPr id="4" name="Slide Number Placeholder 3"/>
          <p:cNvSpPr>
            <a:spLocks noGrp="1"/>
          </p:cNvSpPr>
          <p:nvPr>
            <p:ph type="sldNum" sz="quarter" idx="5"/>
          </p:nvPr>
        </p:nvSpPr>
        <p:spPr/>
        <p:txBody>
          <a:bodyPr/>
          <a:lstStyle/>
          <a:p>
            <a:fld id="{00D122F1-A5D9-45AE-B248-C460C50DD90B}" type="slidenum">
              <a:rPr lang="en-US" smtClean="0"/>
              <a:t>16</a:t>
            </a:fld>
            <a:endParaRPr lang="en-US"/>
          </a:p>
        </p:txBody>
      </p:sp>
    </p:spTree>
    <p:extLst>
      <p:ext uri="{BB962C8B-B14F-4D97-AF65-F5344CB8AC3E}">
        <p14:creationId xmlns:p14="http://schemas.microsoft.com/office/powerpoint/2010/main" val="1224618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overall conclusion, with a preliminary answer to your initial question(s), next steps, and what other data you would like to have in order to better answer your question(s)</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18</a:t>
            </a:fld>
            <a:endParaRPr lang="en-US"/>
          </a:p>
        </p:txBody>
      </p:sp>
    </p:spTree>
    <p:extLst>
      <p:ext uri="{BB962C8B-B14F-4D97-AF65-F5344CB8AC3E}">
        <p14:creationId xmlns:p14="http://schemas.microsoft.com/office/powerpoint/2010/main" val="24994575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7F0CC27-2E3C-4E08-90F1-06B2B2BF06F7}"/>
              </a:ext>
            </a:extLst>
          </p:cNvPr>
          <p:cNvPicPr>
            <a:picLocks noChangeAspect="1"/>
          </p:cNvPicPr>
          <p:nvPr userDrawn="1"/>
        </p:nvPicPr>
        <p:blipFill rotWithShape="1">
          <a:blip r:embed="rId2">
            <a:duotone>
              <a:prstClr val="black"/>
              <a:schemeClr val="accent3">
                <a:tint val="45000"/>
                <a:satMod val="400000"/>
              </a:schemeClr>
            </a:duotone>
            <a:extLst>
              <a:ext uri="{28A0092B-C50C-407E-A947-70E740481C1C}">
                <a14:useLocalDpi xmlns:a14="http://schemas.microsoft.com/office/drawing/2010/main" val="0"/>
              </a:ext>
            </a:extLst>
          </a:blip>
          <a:srcRect t="13884" b="7309"/>
          <a:stretch/>
        </p:blipFill>
        <p:spPr>
          <a:xfrm>
            <a:off x="0" y="952501"/>
            <a:ext cx="12192000" cy="5403850"/>
          </a:xfrm>
          <a:prstGeom prst="rect">
            <a:avLst/>
          </a:prstGeom>
        </p:spPr>
      </p:pic>
      <p:sp>
        <p:nvSpPr>
          <p:cNvPr id="2" name="Title 1">
            <a:extLst>
              <a:ext uri="{FF2B5EF4-FFF2-40B4-BE49-F238E27FC236}">
                <a16:creationId xmlns:a16="http://schemas.microsoft.com/office/drawing/2014/main" id="{8043BD96-8A3D-4A9D-9D6B-2D3F4A005DD5}"/>
              </a:ext>
            </a:extLst>
          </p:cNvPr>
          <p:cNvSpPr>
            <a:spLocks noGrp="1"/>
          </p:cNvSpPr>
          <p:nvPr>
            <p:ph type="ctrTitle"/>
          </p:nvPr>
        </p:nvSpPr>
        <p:spPr>
          <a:xfrm>
            <a:off x="1524000" y="1122363"/>
            <a:ext cx="9144000" cy="2387600"/>
          </a:xfrm>
          <a:prstGeom prst="rect">
            <a:avLst/>
          </a:prstGeom>
        </p:spPr>
        <p:txBody>
          <a:bodyPr anchor="b"/>
          <a:lstStyle>
            <a:lvl1pPr algn="ctr">
              <a:defRPr sz="6000">
                <a:solidFill>
                  <a:schemeClr val="bg1"/>
                </a:solidFill>
                <a:latin typeface="Conthrax Sb" panose="020B070702020108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981533F5-4A55-4478-9A34-3E4C9A928501}"/>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solidFill>
                  <a:schemeClr val="bg1"/>
                </a:solidFill>
                <a:latin typeface="Conthrax Sb" panose="020B070702020108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ACD84B83-B43E-414B-B889-0669B79504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F20031-A357-4A57-BFD2-696AF159CCF6}"/>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8" name="Picture 17">
            <a:extLst>
              <a:ext uri="{FF2B5EF4-FFF2-40B4-BE49-F238E27FC236}">
                <a16:creationId xmlns:a16="http://schemas.microsoft.com/office/drawing/2014/main" id="{EFCBAF44-41CF-4598-B487-6161E35A94B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098" y="23813"/>
            <a:ext cx="6057902" cy="757238"/>
          </a:xfrm>
          <a:prstGeom prst="rect">
            <a:avLst/>
          </a:prstGeom>
        </p:spPr>
      </p:pic>
    </p:spTree>
    <p:extLst>
      <p:ext uri="{BB962C8B-B14F-4D97-AF65-F5344CB8AC3E}">
        <p14:creationId xmlns:p14="http://schemas.microsoft.com/office/powerpoint/2010/main" val="3078545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FD055-96ED-4575-8CCD-FA1E078F6161}"/>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F7AD9D83-F2E1-4EE8-AD2C-4B1F7BE1542F}"/>
              </a:ext>
            </a:extLst>
          </p:cNvPr>
          <p:cNvSpPr>
            <a:spLocks noGrp="1"/>
          </p:cNvSpPr>
          <p:nvPr>
            <p:ph idx="1"/>
          </p:nvPr>
        </p:nvSpPr>
        <p:spPr>
          <a:xfrm>
            <a:off x="358140" y="1089660"/>
            <a:ext cx="11506200" cy="508730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C1C6D445-ACDF-430D-95B9-7C1142B0999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FCE23B-DF60-461D-A4C3-BA20931D008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35644163-81CF-4314-9689-550127090D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8" name="Picture 7">
            <a:extLst>
              <a:ext uri="{FF2B5EF4-FFF2-40B4-BE49-F238E27FC236}">
                <a16:creationId xmlns:a16="http://schemas.microsoft.com/office/drawing/2014/main" id="{99CAE8DB-6ECE-4657-A88D-7F964D016005}"/>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3770313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7D67E1-0821-4F37-A87E-A437CEA6A591}"/>
              </a:ext>
            </a:extLst>
          </p:cNvPr>
          <p:cNvSpPr>
            <a:spLocks noGrp="1"/>
          </p:cNvSpPr>
          <p:nvPr>
            <p:ph sz="half" idx="1"/>
          </p:nvPr>
        </p:nvSpPr>
        <p:spPr>
          <a:xfrm>
            <a:off x="35814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7A3049F-2A66-4AF8-8997-4EDFAE00F1DC}"/>
              </a:ext>
            </a:extLst>
          </p:cNvPr>
          <p:cNvSpPr>
            <a:spLocks noGrp="1"/>
          </p:cNvSpPr>
          <p:nvPr>
            <p:ph sz="half" idx="2"/>
          </p:nvPr>
        </p:nvSpPr>
        <p:spPr>
          <a:xfrm>
            <a:off x="617220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26F41FA2-9F9A-4958-A1B7-5398187E97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BFFBA6-DE1A-4B03-B720-E145787E2539}"/>
              </a:ext>
            </a:extLst>
          </p:cNvPr>
          <p:cNvSpPr>
            <a:spLocks noGrp="1"/>
          </p:cNvSpPr>
          <p:nvPr>
            <p:ph type="sldNum" sz="quarter" idx="12"/>
          </p:nvPr>
        </p:nvSpPr>
        <p:spPr>
          <a:xfrm>
            <a:off x="8610600" y="6356350"/>
            <a:ext cx="3223260" cy="365125"/>
          </a:xfrm>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804C2E15-7425-4744-B8D5-78A14D55D0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1" name="Picture 10">
            <a:extLst>
              <a:ext uri="{FF2B5EF4-FFF2-40B4-BE49-F238E27FC236}">
                <a16:creationId xmlns:a16="http://schemas.microsoft.com/office/drawing/2014/main" id="{94374806-A585-40B2-A71F-C29952E4B1F1}"/>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2" name="Title 1">
            <a:extLst>
              <a:ext uri="{FF2B5EF4-FFF2-40B4-BE49-F238E27FC236}">
                <a16:creationId xmlns:a16="http://schemas.microsoft.com/office/drawing/2014/main" id="{A073494B-EBC0-40F2-8724-65387AC0ED4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591587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4043C8C-CF74-45FD-8F49-C275624FA4F2}"/>
              </a:ext>
            </a:extLst>
          </p:cNvPr>
          <p:cNvSpPr>
            <a:spLocks noGrp="1"/>
          </p:cNvSpPr>
          <p:nvPr>
            <p:ph type="body" idx="1"/>
          </p:nvPr>
        </p:nvSpPr>
        <p:spPr>
          <a:xfrm>
            <a:off x="358140" y="1132522"/>
            <a:ext cx="5639435"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500983CD-D364-4988-BDE5-6CF52B8362AC}"/>
              </a:ext>
            </a:extLst>
          </p:cNvPr>
          <p:cNvSpPr>
            <a:spLocks noGrp="1"/>
          </p:cNvSpPr>
          <p:nvPr>
            <p:ph sz="half" idx="2"/>
          </p:nvPr>
        </p:nvSpPr>
        <p:spPr>
          <a:xfrm>
            <a:off x="358140" y="2133599"/>
            <a:ext cx="5639435" cy="405606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032C856-AB8E-4409-9646-FD1AD2042CAE}"/>
              </a:ext>
            </a:extLst>
          </p:cNvPr>
          <p:cNvSpPr>
            <a:spLocks noGrp="1"/>
          </p:cNvSpPr>
          <p:nvPr>
            <p:ph type="body" sz="quarter" idx="3"/>
          </p:nvPr>
        </p:nvSpPr>
        <p:spPr>
          <a:xfrm>
            <a:off x="6172200" y="1132522"/>
            <a:ext cx="5692140"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D6804EC2-B13B-403A-B65E-0DAA3AABB42F}"/>
              </a:ext>
            </a:extLst>
          </p:cNvPr>
          <p:cNvSpPr>
            <a:spLocks noGrp="1"/>
          </p:cNvSpPr>
          <p:nvPr>
            <p:ph sz="quarter" idx="4"/>
          </p:nvPr>
        </p:nvSpPr>
        <p:spPr>
          <a:xfrm>
            <a:off x="6172200" y="2133599"/>
            <a:ext cx="5692140" cy="4056064"/>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B3C48FC2-DED8-4140-B0CD-36F3B92215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75257C-6EF3-4E49-90BF-58904BDE5811}"/>
              </a:ext>
            </a:extLst>
          </p:cNvPr>
          <p:cNvSpPr>
            <a:spLocks noGrp="1"/>
          </p:cNvSpPr>
          <p:nvPr>
            <p:ph type="sldNum" sz="quarter" idx="12"/>
          </p:nvPr>
        </p:nvSpPr>
        <p:spPr>
          <a:xfrm>
            <a:off x="8610600" y="6356350"/>
            <a:ext cx="3253740" cy="365125"/>
          </a:xfrm>
        </p:spPr>
        <p:txBody>
          <a:bodyPr/>
          <a:lstStyle/>
          <a:p>
            <a:fld id="{4F087988-BCEE-4166-9CDA-CBCB9D3FF1B0}" type="slidenum">
              <a:rPr lang="en-US" smtClean="0"/>
              <a:t>‹#›</a:t>
            </a:fld>
            <a:endParaRPr lang="en-US"/>
          </a:p>
        </p:txBody>
      </p:sp>
      <p:pic>
        <p:nvPicPr>
          <p:cNvPr id="12" name="Picture 11">
            <a:extLst>
              <a:ext uri="{FF2B5EF4-FFF2-40B4-BE49-F238E27FC236}">
                <a16:creationId xmlns:a16="http://schemas.microsoft.com/office/drawing/2014/main" id="{9E216D56-9137-459B-98C9-AF4F82BD3A2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3" name="Picture 12">
            <a:extLst>
              <a:ext uri="{FF2B5EF4-FFF2-40B4-BE49-F238E27FC236}">
                <a16:creationId xmlns:a16="http://schemas.microsoft.com/office/drawing/2014/main" id="{C93055C6-1474-44A8-9E88-9A76346D0B67}"/>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4" name="Title 1">
            <a:extLst>
              <a:ext uri="{FF2B5EF4-FFF2-40B4-BE49-F238E27FC236}">
                <a16:creationId xmlns:a16="http://schemas.microsoft.com/office/drawing/2014/main" id="{0C7D0F24-3942-4BED-9E15-F55CDE46ECDB}"/>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2301758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DFB781F-A90F-42EB-AD8B-A54DE3C156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0C0423-EDE2-4C75-A1CD-DF518ED53853}"/>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8" name="Picture 7">
            <a:extLst>
              <a:ext uri="{FF2B5EF4-FFF2-40B4-BE49-F238E27FC236}">
                <a16:creationId xmlns:a16="http://schemas.microsoft.com/office/drawing/2014/main" id="{596FB0F7-99D3-4A0A-BA88-1C6638EF450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9" name="Picture 8">
            <a:extLst>
              <a:ext uri="{FF2B5EF4-FFF2-40B4-BE49-F238E27FC236}">
                <a16:creationId xmlns:a16="http://schemas.microsoft.com/office/drawing/2014/main" id="{DC4DEA4F-9BA8-4323-BF11-3D53F022F490}"/>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0" name="Title 1">
            <a:extLst>
              <a:ext uri="{FF2B5EF4-FFF2-40B4-BE49-F238E27FC236}">
                <a16:creationId xmlns:a16="http://schemas.microsoft.com/office/drawing/2014/main" id="{98048774-CEBD-4232-BF25-2E69254D6D2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164275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ED49A-E98A-42B6-8EDB-6C9507330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0C08D1-C020-48E3-A8ED-6A2AEC330F3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6" name="Picture 5">
            <a:extLst>
              <a:ext uri="{FF2B5EF4-FFF2-40B4-BE49-F238E27FC236}">
                <a16:creationId xmlns:a16="http://schemas.microsoft.com/office/drawing/2014/main" id="{DEC170E3-D8FF-4750-9E14-BADFEF653B74}"/>
              </a:ext>
            </a:extLst>
          </p:cNvPr>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15496504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0138176B-D014-4872-B4B4-3D5726913C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6B8504-11C2-45FB-9F52-E3E91818BA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087988-BCEE-4166-9CDA-CBCB9D3FF1B0}" type="slidenum">
              <a:rPr lang="en-US" smtClean="0"/>
              <a:t>‹#›</a:t>
            </a:fld>
            <a:endParaRPr lang="en-US"/>
          </a:p>
        </p:txBody>
      </p:sp>
    </p:spTree>
    <p:extLst>
      <p:ext uri="{BB962C8B-B14F-4D97-AF65-F5344CB8AC3E}">
        <p14:creationId xmlns:p14="http://schemas.microsoft.com/office/powerpoint/2010/main" val="2150990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F2F2F"/>
          </a:solidFill>
          <a:latin typeface="Conthrax Sb" panose="020B070702020108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F2F2F"/>
          </a:solidFill>
          <a:latin typeface="Conthrax Sb" panose="020B070702020108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F2F2F"/>
          </a:solidFill>
          <a:latin typeface="Conthrax Sb" panose="020B070702020108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73435-7476-429C-BF44-22454212B5A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DECC2B7-9A9A-45F3-B67E-7552F648D919}"/>
              </a:ext>
            </a:extLst>
          </p:cNvPr>
          <p:cNvSpPr>
            <a:spLocks noGrp="1"/>
          </p:cNvSpPr>
          <p:nvPr>
            <p:ph type="subTitle" idx="1"/>
          </p:nvPr>
        </p:nvSpPr>
        <p:spPr/>
        <p:txBody>
          <a:bodyPr/>
          <a:lstStyle/>
          <a:p>
            <a:endParaRPr lang="en-US"/>
          </a:p>
        </p:txBody>
      </p:sp>
      <p:pic>
        <p:nvPicPr>
          <p:cNvPr id="9" name="Picture 8">
            <a:extLst>
              <a:ext uri="{FF2B5EF4-FFF2-40B4-BE49-F238E27FC236}">
                <a16:creationId xmlns:a16="http://schemas.microsoft.com/office/drawing/2014/main" id="{194177AC-FCDD-452D-B3D0-39BB3DCEB8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1607" y="102487"/>
            <a:ext cx="2452295" cy="802769"/>
          </a:xfrm>
          <a:prstGeom prst="rect">
            <a:avLst/>
          </a:prstGeom>
        </p:spPr>
      </p:pic>
    </p:spTree>
    <p:extLst>
      <p:ext uri="{BB962C8B-B14F-4D97-AF65-F5344CB8AC3E}">
        <p14:creationId xmlns:p14="http://schemas.microsoft.com/office/powerpoint/2010/main" val="26565507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84C32-8E75-4A8C-AE1D-41477AFCB37C}"/>
              </a:ext>
            </a:extLst>
          </p:cNvPr>
          <p:cNvSpPr>
            <a:spLocks noGrp="1"/>
          </p:cNvSpPr>
          <p:nvPr>
            <p:ph type="title"/>
          </p:nvPr>
        </p:nvSpPr>
        <p:spPr/>
        <p:txBody>
          <a:bodyPr/>
          <a:lstStyle/>
          <a:p>
            <a:r>
              <a:rPr lang="en-US" dirty="0"/>
              <a:t>Classification Model to Predict Gender</a:t>
            </a:r>
          </a:p>
        </p:txBody>
      </p:sp>
      <p:sp>
        <p:nvSpPr>
          <p:cNvPr id="3" name="Content Placeholder 2">
            <a:extLst>
              <a:ext uri="{FF2B5EF4-FFF2-40B4-BE49-F238E27FC236}">
                <a16:creationId xmlns:a16="http://schemas.microsoft.com/office/drawing/2014/main" id="{53B96A00-094D-4753-91C5-6111AB13E21F}"/>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Recently there have been a nationwide initiatives to encourage more women to venture into science, technology, engineering, and mathematics (STEM) fields based on the data that women generally steer clear these career fields and instead opt for professions in other domains like health and teaching. </a:t>
            </a:r>
          </a:p>
          <a:p>
            <a:r>
              <a:rPr lang="en-US" dirty="0">
                <a:latin typeface="Arial" panose="020B0604020202020204" pitchFamily="34" charset="0"/>
                <a:cs typeface="Arial" panose="020B0604020202020204" pitchFamily="34" charset="0"/>
              </a:rPr>
              <a:t>On an unrelated note, eschewing meat-eating may not be perceived as a masculine trait. Women are also generally perceived to have a more compassionate view of animals than men. For these reasons among others, women may be more inclined than men to adopt a vegan or vegetarian diet.</a:t>
            </a:r>
          </a:p>
          <a:p>
            <a:r>
              <a:rPr lang="en-US" dirty="0">
                <a:latin typeface="Arial" panose="020B0604020202020204" pitchFamily="34" charset="0"/>
                <a:cs typeface="Arial" panose="020B0604020202020204" pitchFamily="34" charset="0"/>
              </a:rPr>
              <a:t>Do either of these assumptions hold true? Can we create a classification model to predict a person’s gender based on their field of work and diet preferences?</a:t>
            </a:r>
          </a:p>
          <a:p>
            <a:endParaRPr lang="en-US"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4B81919D-C8D0-41DE-9827-128D564548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3628082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61DBA-892D-4D69-826E-FFFF9E56C278}"/>
              </a:ext>
            </a:extLst>
          </p:cNvPr>
          <p:cNvSpPr>
            <a:spLocks noGrp="1"/>
          </p:cNvSpPr>
          <p:nvPr>
            <p:ph type="title"/>
          </p:nvPr>
        </p:nvSpPr>
        <p:spPr/>
        <p:txBody>
          <a:bodyPr/>
          <a:lstStyle/>
          <a:p>
            <a:r>
              <a:rPr lang="en-US" dirty="0"/>
              <a:t>Augmenting Data</a:t>
            </a:r>
          </a:p>
        </p:txBody>
      </p:sp>
      <p:sp>
        <p:nvSpPr>
          <p:cNvPr id="3" name="Content Placeholder 2">
            <a:extLst>
              <a:ext uri="{FF2B5EF4-FFF2-40B4-BE49-F238E27FC236}">
                <a16:creationId xmlns:a16="http://schemas.microsoft.com/office/drawing/2014/main" id="{4D48C5AA-F731-4F3A-912C-BC6CF50207AE}"/>
              </a:ext>
            </a:extLst>
          </p:cNvPr>
          <p:cNvSpPr>
            <a:spLocks noGrp="1"/>
          </p:cNvSpPr>
          <p:nvPr>
            <p:ph idx="1"/>
          </p:nvPr>
        </p:nvSpPr>
        <p:spPr>
          <a:xfrm>
            <a:off x="358140" y="1089660"/>
            <a:ext cx="11506200" cy="5087303"/>
          </a:xfrm>
        </p:spPr>
        <p:txBody>
          <a:bodyPr/>
          <a:lstStyle/>
          <a:p>
            <a:r>
              <a:rPr lang="en-US" dirty="0" err="1"/>
              <a:t>Education_code</a:t>
            </a:r>
            <a:endParaRPr lang="en-US" dirty="0"/>
          </a:p>
          <a:p>
            <a:endParaRPr lang="en-US" dirty="0"/>
          </a:p>
          <a:p>
            <a:endParaRPr lang="en-US" dirty="0"/>
          </a:p>
          <a:p>
            <a:endParaRPr lang="en-US" dirty="0"/>
          </a:p>
          <a:p>
            <a:endParaRPr lang="en-US" dirty="0"/>
          </a:p>
          <a:p>
            <a:r>
              <a:rPr lang="en-US" dirty="0" err="1"/>
              <a:t>income_z</a:t>
            </a:r>
            <a:r>
              <a:rPr lang="en-US" dirty="0"/>
              <a:t>: column of Z-Score Normalized income</a:t>
            </a:r>
          </a:p>
          <a:p>
            <a:pPr lvl="1"/>
            <a:r>
              <a:rPr lang="en-US" dirty="0"/>
              <a:t>Z-Score normalization was chosen because while most reported incomes were below $200k, a small percentage of users reported income as high as $1M. A simple Min-Max normalization process would have removed much of the fidelity for the majority of our data set.</a:t>
            </a:r>
          </a:p>
          <a:p>
            <a:pPr lvl="1"/>
            <a:endParaRPr lang="en-US" dirty="0"/>
          </a:p>
        </p:txBody>
      </p:sp>
      <p:sp>
        <p:nvSpPr>
          <p:cNvPr id="6" name="Rectangle 3">
            <a:extLst>
              <a:ext uri="{FF2B5EF4-FFF2-40B4-BE49-F238E27FC236}">
                <a16:creationId xmlns:a16="http://schemas.microsoft.com/office/drawing/2014/main" id="{1AF4AA0B-D828-4D95-914A-EB9738EF6574}"/>
              </a:ext>
            </a:extLst>
          </p:cNvPr>
          <p:cNvSpPr>
            <a:spLocks noChangeArrowheads="1"/>
          </p:cNvSpPr>
          <p:nvPr/>
        </p:nvSpPr>
        <p:spPr bwMode="auto">
          <a:xfrm>
            <a:off x="2073065" y="5583674"/>
            <a:ext cx="5663838"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df = df[</a:t>
            </a:r>
            <a:r>
              <a:rPr kumimoji="0" lang="en-US" altLang="en-US" sz="900" b="0" i="0" u="none" strike="noStrike" cap="none" normalizeH="0" baseline="0" dirty="0" err="1">
                <a:ln>
                  <a:noFill/>
                </a:ln>
                <a:solidFill>
                  <a:srgbClr val="A9B7C6"/>
                </a:solidFill>
                <a:effectLst/>
                <a:latin typeface="Courier New" panose="02070309020205020404" pitchFamily="49" charset="0"/>
                <a:cs typeface="Courier New" panose="02070309020205020404" pitchFamily="49" charset="0"/>
              </a:rPr>
              <a:t>df.income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income_z</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].mean())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].std(</a:t>
            </a:r>
            <a:r>
              <a:rPr kumimoji="0" lang="en-US" altLang="en-US" sz="900" b="0" i="0" u="none" strike="noStrike" cap="none" normalizeH="0" baseline="0" dirty="0" err="1">
                <a:ln>
                  <a:noFill/>
                </a:ln>
                <a:solidFill>
                  <a:srgbClr val="AA4926"/>
                </a:solidFill>
                <a:effectLst/>
                <a:latin typeface="Courier New" panose="02070309020205020404" pitchFamily="49" charset="0"/>
                <a:cs typeface="Courier New" panose="02070309020205020404" pitchFamily="49" charset="0"/>
              </a:rPr>
              <a:t>ddof</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ECC3018F-6150-42EE-A303-0425853E6744}"/>
              </a:ext>
            </a:extLst>
          </p:cNvPr>
          <p:cNvSpPr>
            <a:spLocks noChangeArrowheads="1"/>
          </p:cNvSpPr>
          <p:nvPr/>
        </p:nvSpPr>
        <p:spPr bwMode="auto">
          <a:xfrm>
            <a:off x="706446" y="1582341"/>
            <a:ext cx="8397075" cy="1754326"/>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err="1">
                <a:ln>
                  <a:noFill/>
                </a:ln>
                <a:solidFill>
                  <a:srgbClr val="A9B7C6"/>
                </a:solidFill>
                <a:effectLst/>
                <a:latin typeface="Courier New" panose="02070309020205020404" pitchFamily="49" charset="0"/>
                <a:cs typeface="Courier New" panose="02070309020205020404" pitchFamily="49" charset="0"/>
              </a:rPr>
              <a:t>education_mapping</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space camp "</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space camp"</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"space camp"</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space camp"</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high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high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2</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"high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2</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high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3</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two-year college"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3</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college/university"</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3</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two-year college"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4</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"two-year college"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4</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college/university"</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5</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"college/university"</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5</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two-year college"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6</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college/university"</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7</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masters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7</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law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7</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med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7</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masters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med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"med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law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"law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"masters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masters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9</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ph.d</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9</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ph.d</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ph.d</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law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11</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ph.d</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11</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med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11</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education_code</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'education'</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].map(</a:t>
            </a:r>
            <a:r>
              <a:rPr kumimoji="0" lang="en-US" altLang="en-US" sz="900" b="0" i="0" u="none" strike="noStrike" cap="none" normalizeH="0" baseline="0" dirty="0" err="1">
                <a:ln>
                  <a:noFill/>
                </a:ln>
                <a:solidFill>
                  <a:srgbClr val="A9B7C6"/>
                </a:solidFill>
                <a:effectLst/>
                <a:latin typeface="Courier New" panose="02070309020205020404" pitchFamily="49" charset="0"/>
                <a:cs typeface="Courier New" panose="02070309020205020404" pitchFamily="49" charset="0"/>
              </a:rPr>
              <a:t>education_mapping</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D19E49E7-B331-40C2-90F0-8557E6338B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1623013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753631-C1CF-4DE4-8107-C1A69B3AD524}"/>
              </a:ext>
            </a:extLst>
          </p:cNvPr>
          <p:cNvSpPr>
            <a:spLocks noGrp="1"/>
          </p:cNvSpPr>
          <p:nvPr>
            <p:ph sz="half" idx="1"/>
          </p:nvPr>
        </p:nvSpPr>
        <p:spPr/>
        <p:txBody>
          <a:bodyPr/>
          <a:lstStyle/>
          <a:p>
            <a:endParaRPr lang="en-US"/>
          </a:p>
        </p:txBody>
      </p:sp>
      <p:sp>
        <p:nvSpPr>
          <p:cNvPr id="3" name="Content Placeholder 2">
            <a:extLst>
              <a:ext uri="{FF2B5EF4-FFF2-40B4-BE49-F238E27FC236}">
                <a16:creationId xmlns:a16="http://schemas.microsoft.com/office/drawing/2014/main" id="{7E1AE39A-90DB-4129-9DBF-9D56E226C9C0}"/>
              </a:ext>
            </a:extLst>
          </p:cNvPr>
          <p:cNvSpPr>
            <a:spLocks noGrp="1"/>
          </p:cNvSpPr>
          <p:nvPr>
            <p:ph sz="half" idx="2"/>
          </p:nvPr>
        </p:nvSpPr>
        <p:spPr/>
        <p:txBody>
          <a:bodyPr/>
          <a:lstStyle/>
          <a:p>
            <a:endParaRPr lang="en-US"/>
          </a:p>
        </p:txBody>
      </p:sp>
      <p:sp>
        <p:nvSpPr>
          <p:cNvPr id="4" name="Title 3">
            <a:extLst>
              <a:ext uri="{FF2B5EF4-FFF2-40B4-BE49-F238E27FC236}">
                <a16:creationId xmlns:a16="http://schemas.microsoft.com/office/drawing/2014/main" id="{AD606AAB-3696-4848-A555-5F1F4E509105}"/>
              </a:ext>
            </a:extLst>
          </p:cNvPr>
          <p:cNvSpPr>
            <a:spLocks noGrp="1"/>
          </p:cNvSpPr>
          <p:nvPr>
            <p:ph type="title"/>
          </p:nvPr>
        </p:nvSpPr>
        <p:spPr/>
        <p:txBody>
          <a:bodyPr/>
          <a:lstStyle/>
          <a:p>
            <a:endParaRPr lang="en-US"/>
          </a:p>
        </p:txBody>
      </p:sp>
      <p:sp>
        <p:nvSpPr>
          <p:cNvPr id="5" name="Rectangle 1">
            <a:extLst>
              <a:ext uri="{FF2B5EF4-FFF2-40B4-BE49-F238E27FC236}">
                <a16:creationId xmlns:a16="http://schemas.microsoft.com/office/drawing/2014/main" id="{F0357237-F335-4929-AD71-B69113CD2057}"/>
              </a:ext>
            </a:extLst>
          </p:cNvPr>
          <p:cNvSpPr>
            <a:spLocks noChangeArrowheads="1"/>
          </p:cNvSpPr>
          <p:nvPr/>
        </p:nvSpPr>
        <p:spPr bwMode="auto">
          <a:xfrm>
            <a:off x="1214064" y="2551837"/>
            <a:ext cx="8397075" cy="1754326"/>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err="1">
                <a:ln>
                  <a:noFill/>
                </a:ln>
                <a:solidFill>
                  <a:srgbClr val="A9B7C6"/>
                </a:solidFill>
                <a:effectLst/>
                <a:latin typeface="Courier New" panose="02070309020205020404" pitchFamily="49" charset="0"/>
                <a:cs typeface="Courier New" panose="02070309020205020404" pitchFamily="49" charset="0"/>
              </a:rPr>
              <a:t>education_mapping</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space camp "</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space camp"</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"space camp"</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space camp"</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high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high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2</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"high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2</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high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3</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two-year college"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3</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college/university"</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3</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two-year college"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4</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"two-year college"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4</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college/university"</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5</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"college/university"</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5</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two-year college"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6</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college/university"</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7</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masters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7</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law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7</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med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7</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masters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med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"med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law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"law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"masters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8</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masters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9</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"dropped out of </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ph.d</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9</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"working on </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ph.d</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ph.d</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10</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law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11</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ph.d</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 program"</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11</a:t>
            </a:r>
            <a:r>
              <a:rPr kumimoji="0" lang="en-US" altLang="en-US" sz="900" b="0" i="0" u="none" strike="noStrike" cap="none" normalizeH="0" baseline="0" dirty="0">
                <a:ln>
                  <a:noFill/>
                </a:ln>
                <a:solidFill>
                  <a:srgbClr val="CC7832"/>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"graduated from med school"</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11</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education_code</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'education'</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].map(</a:t>
            </a:r>
            <a:r>
              <a:rPr kumimoji="0" lang="en-US" altLang="en-US" sz="900" b="0" i="0" u="none" strike="noStrike" cap="none" normalizeH="0" baseline="0" dirty="0" err="1">
                <a:ln>
                  <a:noFill/>
                </a:ln>
                <a:solidFill>
                  <a:srgbClr val="A9B7C6"/>
                </a:solidFill>
                <a:effectLst/>
                <a:latin typeface="Courier New" panose="02070309020205020404" pitchFamily="49" charset="0"/>
                <a:cs typeface="Courier New" panose="02070309020205020404" pitchFamily="49" charset="0"/>
              </a:rPr>
              <a:t>education_mapping</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9388DA38-D8ED-4C62-A094-0BA922E17B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1312258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90EC1-2B5B-41D3-B76A-6CC7ACC57DF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D22271B-636E-4F07-A778-140B4B444F1E}"/>
              </a:ext>
            </a:extLst>
          </p:cNvPr>
          <p:cNvSpPr>
            <a:spLocks noGrp="1"/>
          </p:cNvSpPr>
          <p:nvPr>
            <p:ph idx="1"/>
          </p:nvPr>
        </p:nvSpPr>
        <p:spPr/>
        <p:txBody>
          <a:bodyPr/>
          <a:lstStyle/>
          <a:p>
            <a:r>
              <a:rPr lang="en-US" dirty="0"/>
              <a:t>Age – normalize - linear</a:t>
            </a:r>
          </a:p>
          <a:p>
            <a:r>
              <a:rPr lang="en-US" dirty="0"/>
              <a:t>Diet – nonlinear groups</a:t>
            </a:r>
          </a:p>
          <a:p>
            <a:r>
              <a:rPr lang="en-US" dirty="0"/>
              <a:t>Education – linear grouping - normalize</a:t>
            </a:r>
          </a:p>
          <a:p>
            <a:r>
              <a:rPr lang="en-US" dirty="0"/>
              <a:t>Ethnicity – nonlinear groups</a:t>
            </a:r>
          </a:p>
          <a:p>
            <a:r>
              <a:rPr lang="en-US" dirty="0"/>
              <a:t>Income  - normalize linear – has outliers</a:t>
            </a:r>
          </a:p>
          <a:p>
            <a:r>
              <a:rPr lang="en-US" dirty="0"/>
              <a:t>Job – nonlinear groups</a:t>
            </a:r>
          </a:p>
          <a:p>
            <a:r>
              <a:rPr lang="en-US" dirty="0"/>
              <a:t>Location  - </a:t>
            </a:r>
          </a:p>
          <a:p>
            <a:r>
              <a:rPr lang="en-US" dirty="0"/>
              <a:t>Orientation – nonlinear groups</a:t>
            </a:r>
          </a:p>
          <a:p>
            <a:r>
              <a:rPr lang="en-US" dirty="0"/>
              <a:t>Sex – </a:t>
            </a:r>
            <a:r>
              <a:rPr lang="en-US" dirty="0" err="1"/>
              <a:t>nolinear</a:t>
            </a:r>
            <a:r>
              <a:rPr lang="en-US" dirty="0"/>
              <a:t> groups</a:t>
            </a:r>
          </a:p>
        </p:txBody>
      </p:sp>
      <p:pic>
        <p:nvPicPr>
          <p:cNvPr id="4" name="Picture 3">
            <a:extLst>
              <a:ext uri="{FF2B5EF4-FFF2-40B4-BE49-F238E27FC236}">
                <a16:creationId xmlns:a16="http://schemas.microsoft.com/office/drawing/2014/main" id="{F1BDD5EE-8E2F-4C47-AB0B-D5BC1CF788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1681077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8BA23-6165-4367-9EB3-F7659351F6AC}"/>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11510EA6-CC63-462F-B567-DFFE0882F39A}"/>
              </a:ext>
            </a:extLst>
          </p:cNvPr>
          <p:cNvSpPr>
            <a:spLocks noGrp="1"/>
          </p:cNvSpPr>
          <p:nvPr>
            <p:ph idx="1"/>
          </p:nvPr>
        </p:nvSpPr>
        <p:spPr/>
        <p:txBody>
          <a:bodyPr/>
          <a:lstStyle/>
          <a:p>
            <a:r>
              <a:rPr lang="en-US" dirty="0"/>
              <a:t>Classification Models</a:t>
            </a:r>
          </a:p>
          <a:p>
            <a:pPr lvl="1"/>
            <a:r>
              <a:rPr lang="en-US" dirty="0"/>
              <a:t>K Nearest Neighbors</a:t>
            </a:r>
          </a:p>
          <a:p>
            <a:pPr lvl="1"/>
            <a:r>
              <a:rPr lang="en-US" dirty="0"/>
              <a:t>Support Vector Machines</a:t>
            </a:r>
          </a:p>
          <a:p>
            <a:pPr lvl="1"/>
            <a:r>
              <a:rPr lang="en-US" dirty="0"/>
              <a:t>Logistic Regression</a:t>
            </a:r>
          </a:p>
          <a:p>
            <a:r>
              <a:rPr lang="en-US" dirty="0"/>
              <a:t>Regression Models</a:t>
            </a:r>
          </a:p>
          <a:p>
            <a:pPr lvl="1"/>
            <a:r>
              <a:rPr lang="en-US" dirty="0"/>
              <a:t>K Neighbors Regression</a:t>
            </a:r>
          </a:p>
          <a:p>
            <a:pPr lvl="2"/>
            <a:r>
              <a:rPr lang="en-US" dirty="0"/>
              <a:t>Still struggles with some of the linearization but can reasonably handle it?</a:t>
            </a:r>
          </a:p>
          <a:p>
            <a:pPr lvl="1"/>
            <a:r>
              <a:rPr lang="en-US" dirty="0"/>
              <a:t>Multiple Linear Regression</a:t>
            </a:r>
          </a:p>
          <a:p>
            <a:pPr lvl="2"/>
            <a:r>
              <a:rPr lang="en-US" dirty="0"/>
              <a:t>Data must be linearized</a:t>
            </a:r>
          </a:p>
        </p:txBody>
      </p:sp>
      <p:pic>
        <p:nvPicPr>
          <p:cNvPr id="4" name="Picture 3">
            <a:extLst>
              <a:ext uri="{FF2B5EF4-FFF2-40B4-BE49-F238E27FC236}">
                <a16:creationId xmlns:a16="http://schemas.microsoft.com/office/drawing/2014/main" id="{615B7E24-8FDA-4DEF-A77D-59C7816FD6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1980180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C6E1A-F80C-4FC4-B24B-36C3852440FD}"/>
              </a:ext>
            </a:extLst>
          </p:cNvPr>
          <p:cNvSpPr>
            <a:spLocks noGrp="1"/>
          </p:cNvSpPr>
          <p:nvPr>
            <p:ph type="title"/>
          </p:nvPr>
        </p:nvSpPr>
        <p:spPr/>
        <p:txBody>
          <a:bodyPr/>
          <a:lstStyle/>
          <a:p>
            <a:r>
              <a:rPr lang="en-US" dirty="0"/>
              <a:t>Regression Models</a:t>
            </a:r>
          </a:p>
        </p:txBody>
      </p:sp>
      <p:sp>
        <p:nvSpPr>
          <p:cNvPr id="3" name="Content Placeholder 2">
            <a:extLst>
              <a:ext uri="{FF2B5EF4-FFF2-40B4-BE49-F238E27FC236}">
                <a16:creationId xmlns:a16="http://schemas.microsoft.com/office/drawing/2014/main" id="{5442BB47-C217-4D2F-A0CB-37B7D37FCE4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C679958-4886-4638-A760-128FEDBA7F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27670649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Content Placeholder 21">
            <a:extLst>
              <a:ext uri="{FF2B5EF4-FFF2-40B4-BE49-F238E27FC236}">
                <a16:creationId xmlns:a16="http://schemas.microsoft.com/office/drawing/2014/main" id="{CEB00F4F-12FA-42E9-A5A9-B3C87DB5794B}"/>
              </a:ext>
            </a:extLst>
          </p:cNvPr>
          <p:cNvPicPr>
            <a:picLocks noGrp="1" noChangeAspect="1"/>
          </p:cNvPicPr>
          <p:nvPr>
            <p:ph idx="1"/>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91291" y="365123"/>
            <a:ext cx="10199213" cy="6127754"/>
          </a:xfrm>
        </p:spPr>
      </p:pic>
      <p:sp>
        <p:nvSpPr>
          <p:cNvPr id="2" name="Title 1">
            <a:extLst>
              <a:ext uri="{FF2B5EF4-FFF2-40B4-BE49-F238E27FC236}">
                <a16:creationId xmlns:a16="http://schemas.microsoft.com/office/drawing/2014/main" id="{616559B6-5D59-499F-8078-3E4B667039F4}"/>
              </a:ext>
            </a:extLst>
          </p:cNvPr>
          <p:cNvSpPr>
            <a:spLocks noGrp="1"/>
          </p:cNvSpPr>
          <p:nvPr>
            <p:ph type="title"/>
          </p:nvPr>
        </p:nvSpPr>
        <p:spPr/>
        <p:txBody>
          <a:bodyPr/>
          <a:lstStyle/>
          <a:p>
            <a:r>
              <a:rPr lang="en-US" dirty="0"/>
              <a:t>K Nearest Neighbors Classifier Setup</a:t>
            </a:r>
          </a:p>
        </p:txBody>
      </p:sp>
      <p:sp>
        <p:nvSpPr>
          <p:cNvPr id="10" name="TextBox 9">
            <a:extLst>
              <a:ext uri="{FF2B5EF4-FFF2-40B4-BE49-F238E27FC236}">
                <a16:creationId xmlns:a16="http://schemas.microsoft.com/office/drawing/2014/main" id="{C244AC68-E40F-458B-ABC1-C8A1A7D62C3B}"/>
              </a:ext>
            </a:extLst>
          </p:cNvPr>
          <p:cNvSpPr txBox="1"/>
          <p:nvPr/>
        </p:nvSpPr>
        <p:spPr>
          <a:xfrm>
            <a:off x="2544416" y="5447266"/>
            <a:ext cx="1798983" cy="338554"/>
          </a:xfrm>
          <a:prstGeom prst="rect">
            <a:avLst/>
          </a:prstGeom>
          <a:noFill/>
        </p:spPr>
        <p:txBody>
          <a:bodyPr wrap="square" rtlCol="0">
            <a:spAutoFit/>
          </a:bodyPr>
          <a:lstStyle/>
          <a:p>
            <a:r>
              <a:rPr lang="en-US" sz="1600" dirty="0">
                <a:solidFill>
                  <a:schemeClr val="accent6">
                    <a:lumMod val="75000"/>
                  </a:schemeClr>
                </a:solidFill>
                <a:latin typeface="Arial" panose="020B0604020202020204" pitchFamily="34" charset="0"/>
                <a:cs typeface="Arial" panose="020B0604020202020204" pitchFamily="34" charset="0"/>
              </a:rPr>
              <a:t>Optimal k=11</a:t>
            </a:r>
          </a:p>
        </p:txBody>
      </p:sp>
      <p:sp>
        <p:nvSpPr>
          <p:cNvPr id="23" name="Rectangle 22">
            <a:extLst>
              <a:ext uri="{FF2B5EF4-FFF2-40B4-BE49-F238E27FC236}">
                <a16:creationId xmlns:a16="http://schemas.microsoft.com/office/drawing/2014/main" id="{8ACB27B6-C6DA-4679-A7D5-EF053DD32F24}"/>
              </a:ext>
            </a:extLst>
          </p:cNvPr>
          <p:cNvSpPr/>
          <p:nvPr/>
        </p:nvSpPr>
        <p:spPr>
          <a:xfrm>
            <a:off x="8295860" y="1202655"/>
            <a:ext cx="3776870" cy="5062924"/>
          </a:xfrm>
          <a:prstGeom prst="rect">
            <a:avLst/>
          </a:prstGeom>
        </p:spPr>
        <p:txBody>
          <a:bodyPr wrap="square">
            <a:spAutoFit/>
          </a:bodyPr>
          <a:lstStyle/>
          <a:p>
            <a:pPr lvl="1"/>
            <a:r>
              <a:rPr lang="en-US" sz="1700" dirty="0"/>
              <a:t>For our classification model we are seeking to identify the sex of a user based on career field and dietary preferences. </a:t>
            </a:r>
          </a:p>
          <a:p>
            <a:pPr lvl="1"/>
            <a:endParaRPr lang="en-US" sz="1700" dirty="0"/>
          </a:p>
          <a:p>
            <a:pPr lvl="1"/>
            <a:r>
              <a:rPr lang="en-US" sz="1700" dirty="0"/>
              <a:t>Since both sexes appear with roughly equal measure, the model’s accuracy score should be the dominant driver for choosing k.</a:t>
            </a:r>
          </a:p>
          <a:p>
            <a:pPr lvl="1"/>
            <a:endParaRPr lang="en-US" sz="1700" dirty="0"/>
          </a:p>
          <a:p>
            <a:pPr lvl="1"/>
            <a:r>
              <a:rPr lang="en-US" sz="1700" dirty="0"/>
              <a:t>That stated, there is no reason to choose k such that the secondary metrics of precision and recall suffer.</a:t>
            </a:r>
          </a:p>
          <a:p>
            <a:pPr lvl="1"/>
            <a:endParaRPr lang="en-US" sz="1700" dirty="0"/>
          </a:p>
          <a:p>
            <a:pPr lvl="1"/>
            <a:r>
              <a:rPr lang="en-US" sz="1700" dirty="0"/>
              <a:t>With these considerations, trials reveal k=11 as the optimal number of nearest neighbors for the classifier.</a:t>
            </a:r>
          </a:p>
        </p:txBody>
      </p:sp>
      <p:pic>
        <p:nvPicPr>
          <p:cNvPr id="24" name="Picture 23">
            <a:extLst>
              <a:ext uri="{FF2B5EF4-FFF2-40B4-BE49-F238E27FC236}">
                <a16:creationId xmlns:a16="http://schemas.microsoft.com/office/drawing/2014/main" id="{B0BF1741-5882-4F51-8D9A-2FBE8029B8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31092656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6F2C3-C1C6-4B1E-9CD3-BE58276D8DC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4D25EE7-886A-4595-8A1B-49053BE69D2D}"/>
              </a:ext>
            </a:extLst>
          </p:cNvPr>
          <p:cNvSpPr>
            <a:spLocks noGrp="1"/>
          </p:cNvSpPr>
          <p:nvPr>
            <p:ph idx="1"/>
          </p:nvPr>
        </p:nvSpPr>
        <p:spPr/>
        <p:txBody>
          <a:bodyPr/>
          <a:lstStyle/>
          <a:p>
            <a:r>
              <a:rPr lang="en-US" dirty="0"/>
              <a:t>For approximately 28,000 data rows, the Support Vector Machine requires more than 10 seconds to perform classification model initialization, training, and scoring.</a:t>
            </a:r>
          </a:p>
          <a:p>
            <a:endParaRPr lang="en-US" dirty="0"/>
          </a:p>
          <a:p>
            <a:r>
              <a:rPr lang="en-US" dirty="0"/>
              <a:t>The K Nearest Neighbors Classifier performs the same task in less that 0.5 seconds (a 20x+ improvement).</a:t>
            </a:r>
          </a:p>
          <a:p>
            <a:endParaRPr lang="en-US" dirty="0"/>
          </a:p>
          <a:p>
            <a:r>
              <a:rPr lang="en-US" dirty="0"/>
              <a:t>Saving processor </a:t>
            </a:r>
            <a:r>
              <a:rPr lang="en-US" dirty="0">
                <a:solidFill>
                  <a:srgbClr val="FF0000"/>
                </a:solidFill>
              </a:rPr>
              <a:t>time by using the K Nearest Neighbor Classifier also as performance is similar with both having accuracy scores 0.62</a:t>
            </a:r>
          </a:p>
        </p:txBody>
      </p:sp>
      <p:pic>
        <p:nvPicPr>
          <p:cNvPr id="4" name="Picture 3">
            <a:extLst>
              <a:ext uri="{FF2B5EF4-FFF2-40B4-BE49-F238E27FC236}">
                <a16:creationId xmlns:a16="http://schemas.microsoft.com/office/drawing/2014/main" id="{F8F41CD9-4687-4B38-BF68-43FF566EE1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28857517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961B6-517B-405D-8912-A200FD5A8228}"/>
              </a:ext>
            </a:extLst>
          </p:cNvPr>
          <p:cNvSpPr>
            <a:spLocks noGrp="1"/>
          </p:cNvSpPr>
          <p:nvPr>
            <p:ph type="title"/>
          </p:nvPr>
        </p:nvSpPr>
        <p:spPr/>
        <p:txBody>
          <a:bodyPr/>
          <a:lstStyle/>
          <a:p>
            <a:r>
              <a:rPr lang="en-US" dirty="0"/>
              <a:t>Machine Learning Model Conclusions</a:t>
            </a:r>
          </a:p>
        </p:txBody>
      </p:sp>
      <p:sp>
        <p:nvSpPr>
          <p:cNvPr id="3" name="Content Placeholder 2">
            <a:extLst>
              <a:ext uri="{FF2B5EF4-FFF2-40B4-BE49-F238E27FC236}">
                <a16:creationId xmlns:a16="http://schemas.microsoft.com/office/drawing/2014/main" id="{CB1AFBD2-A9E6-4845-9D13-DA433C2D2548}"/>
              </a:ext>
            </a:extLst>
          </p:cNvPr>
          <p:cNvSpPr>
            <a:spLocks noGrp="1"/>
          </p:cNvSpPr>
          <p:nvPr>
            <p:ph idx="1"/>
          </p:nvPr>
        </p:nvSpPr>
        <p:spPr/>
        <p:txBody>
          <a:bodyPr/>
          <a:lstStyle/>
          <a:p>
            <a:r>
              <a:rPr lang="en-US" dirty="0"/>
              <a:t>Linear Regression Models</a:t>
            </a:r>
          </a:p>
          <a:p>
            <a:endParaRPr lang="en-US" dirty="0"/>
          </a:p>
          <a:p>
            <a:endParaRPr lang="en-US" dirty="0"/>
          </a:p>
          <a:p>
            <a:r>
              <a:rPr lang="en-US" dirty="0"/>
              <a:t>Classification Models performed better than Regression Models but have room for improvement</a:t>
            </a:r>
          </a:p>
          <a:p>
            <a:endParaRPr lang="en-US" dirty="0"/>
          </a:p>
          <a:p>
            <a:endParaRPr lang="en-US" dirty="0"/>
          </a:p>
        </p:txBody>
      </p:sp>
      <p:pic>
        <p:nvPicPr>
          <p:cNvPr id="4" name="Picture 3">
            <a:extLst>
              <a:ext uri="{FF2B5EF4-FFF2-40B4-BE49-F238E27FC236}">
                <a16:creationId xmlns:a16="http://schemas.microsoft.com/office/drawing/2014/main" id="{185B8814-5C6A-47D2-BCE4-570902BCCE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1578508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87B85-0E15-43C0-A7F6-B8BF3032E2E9}"/>
              </a:ext>
            </a:extLst>
          </p:cNvPr>
          <p:cNvSpPr>
            <a:spLocks noGrp="1"/>
          </p:cNvSpPr>
          <p:nvPr>
            <p:ph type="title"/>
          </p:nvPr>
        </p:nvSpPr>
        <p:spPr/>
        <p:txBody>
          <a:bodyPr/>
          <a:lstStyle/>
          <a:p>
            <a:r>
              <a:rPr lang="en-US" dirty="0"/>
              <a:t>Enabling More Accurate ML Models</a:t>
            </a:r>
          </a:p>
        </p:txBody>
      </p:sp>
      <p:sp>
        <p:nvSpPr>
          <p:cNvPr id="3" name="Content Placeholder 2">
            <a:extLst>
              <a:ext uri="{FF2B5EF4-FFF2-40B4-BE49-F238E27FC236}">
                <a16:creationId xmlns:a16="http://schemas.microsoft.com/office/drawing/2014/main" id="{C24B357E-D94C-4FFD-972B-8B41B32D667A}"/>
              </a:ext>
            </a:extLst>
          </p:cNvPr>
          <p:cNvSpPr>
            <a:spLocks noGrp="1"/>
          </p:cNvSpPr>
          <p:nvPr>
            <p:ph idx="1"/>
          </p:nvPr>
        </p:nvSpPr>
        <p:spPr>
          <a:xfrm>
            <a:off x="358140" y="1447469"/>
            <a:ext cx="11506200" cy="5087303"/>
          </a:xfrm>
        </p:spPr>
        <p:txBody>
          <a:bodyPr/>
          <a:lstStyle/>
          <a:p>
            <a:r>
              <a:rPr lang="en-US" dirty="0"/>
              <a:t>Augmenting at least two of the primary data features used with new information would enable the development of more accurate machine learning models. </a:t>
            </a:r>
          </a:p>
          <a:p>
            <a:endParaRPr lang="en-US" dirty="0"/>
          </a:p>
          <a:p>
            <a:pPr lvl="1"/>
            <a:r>
              <a:rPr lang="en-US" dirty="0"/>
              <a:t>The </a:t>
            </a:r>
            <a:r>
              <a:rPr lang="en-US" dirty="0">
                <a:solidFill>
                  <a:srgbClr val="51ACC5"/>
                </a:solidFill>
              </a:rPr>
              <a:t>Job Field </a:t>
            </a:r>
            <a:r>
              <a:rPr lang="en-US" dirty="0"/>
              <a:t>feature as it stands right now is not sufficient enough to enable regression models to predict income. For example, the “Medicine / Health” field could conceivably include users with diverse positions ranging from Pharmacy Technician to Neurosurgeon. Thus it is also safe to assume a wide variance in reported incomes, even within the same field. </a:t>
            </a:r>
            <a:r>
              <a:rPr lang="en-US" dirty="0">
                <a:solidFill>
                  <a:srgbClr val="51ACC5"/>
                </a:solidFill>
              </a:rPr>
              <a:t>Augmenting the Job Field data with Profession or Job Title is recommended.</a:t>
            </a:r>
          </a:p>
          <a:p>
            <a:pPr marL="457200" lvl="1" indent="0">
              <a:buNone/>
            </a:pPr>
            <a:endParaRPr lang="en-US" dirty="0"/>
          </a:p>
          <a:p>
            <a:pPr lvl="1"/>
            <a:r>
              <a:rPr lang="en-US" dirty="0"/>
              <a:t>Similar arguments can be made to augment </a:t>
            </a:r>
            <a:r>
              <a:rPr lang="en-US" dirty="0">
                <a:solidFill>
                  <a:srgbClr val="51ACC5"/>
                </a:solidFill>
              </a:rPr>
              <a:t>Education</a:t>
            </a:r>
            <a:r>
              <a:rPr lang="en-US" dirty="0"/>
              <a:t> with details on the field of study. For example, a user with a MS. in Electrical Engineering may in general earn more than a user with a M.A. in Literature but with current data, regression models treat both of these users as the same as they have an equivalent education level. </a:t>
            </a:r>
            <a:r>
              <a:rPr lang="en-US" dirty="0">
                <a:solidFill>
                  <a:srgbClr val="51ACC5"/>
                </a:solidFill>
              </a:rPr>
              <a:t>Augmenting the Education data with Field of Study or Degree Title is recommended.</a:t>
            </a:r>
          </a:p>
          <a:p>
            <a:pPr lvl="1"/>
            <a:endParaRPr lang="en-US" dirty="0"/>
          </a:p>
          <a:p>
            <a:pPr lvl="1"/>
            <a:endParaRPr lang="en-US" dirty="0"/>
          </a:p>
          <a:p>
            <a:pPr lvl="1"/>
            <a:endParaRPr lang="en-US" dirty="0"/>
          </a:p>
        </p:txBody>
      </p:sp>
      <p:pic>
        <p:nvPicPr>
          <p:cNvPr id="4" name="Picture 3">
            <a:extLst>
              <a:ext uri="{FF2B5EF4-FFF2-40B4-BE49-F238E27FC236}">
                <a16:creationId xmlns:a16="http://schemas.microsoft.com/office/drawing/2014/main" id="{B0CFCA01-F9C9-4ABA-B1E0-4B676EBE0D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2743306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C3613-D54B-435E-A6C0-04AE2A625823}"/>
              </a:ext>
            </a:extLst>
          </p:cNvPr>
          <p:cNvSpPr>
            <a:spLocks noGrp="1"/>
          </p:cNvSpPr>
          <p:nvPr>
            <p:ph type="title"/>
          </p:nvPr>
        </p:nvSpPr>
        <p:spPr/>
        <p:txBody>
          <a:bodyPr/>
          <a:lstStyle/>
          <a:p>
            <a:r>
              <a:rPr lang="en-US" dirty="0"/>
              <a:t>Requirements</a:t>
            </a:r>
          </a:p>
        </p:txBody>
      </p:sp>
      <p:sp>
        <p:nvSpPr>
          <p:cNvPr id="3" name="Content Placeholder 2">
            <a:extLst>
              <a:ext uri="{FF2B5EF4-FFF2-40B4-BE49-F238E27FC236}">
                <a16:creationId xmlns:a16="http://schemas.microsoft.com/office/drawing/2014/main" id="{EBDBA0A1-9A5A-4DA1-AEE2-1CF9E62136DA}"/>
              </a:ext>
            </a:extLst>
          </p:cNvPr>
          <p:cNvSpPr>
            <a:spLocks noGrp="1"/>
          </p:cNvSpPr>
          <p:nvPr>
            <p:ph idx="1"/>
          </p:nvPr>
        </p:nvSpPr>
        <p:spPr/>
        <p:txBody>
          <a:bodyPr/>
          <a:lstStyle/>
          <a:p>
            <a:pPr lvl="0"/>
            <a:r>
              <a:rPr lang="en-US" dirty="0"/>
              <a:t>at least two graphs containing exploration of the dataset</a:t>
            </a:r>
          </a:p>
          <a:p>
            <a:pPr lvl="0"/>
            <a:r>
              <a:rPr lang="en-US" dirty="0"/>
              <a:t>a statement of your question (or questions!) and how you arrived there </a:t>
            </a:r>
          </a:p>
          <a:p>
            <a:pPr lvl="0"/>
            <a:r>
              <a:rPr lang="en-US" dirty="0"/>
              <a:t>the explanation of at least two new columns you created and how you did it</a:t>
            </a:r>
          </a:p>
          <a:p>
            <a:pPr lvl="0"/>
            <a:r>
              <a:rPr lang="en-US" dirty="0"/>
              <a:t>the comparison between two classification approaches, including a qualitative discussion of simplicity, time to run the model, and accuracy, precision, and/or recall</a:t>
            </a:r>
          </a:p>
          <a:p>
            <a:pPr lvl="0"/>
            <a:r>
              <a:rPr lang="en-US" dirty="0"/>
              <a:t>the comparison between two regression approaches, including a qualitative discussion of simplicity, time to run the model, and accuracy, precision, and/or recall</a:t>
            </a:r>
          </a:p>
          <a:p>
            <a:pPr lvl="0"/>
            <a:r>
              <a:rPr lang="en-US" dirty="0"/>
              <a:t>an overall conclusion, with a preliminary answer to your initial question(s), next steps, and what other data you would like to have in order to better answer your question(s)</a:t>
            </a:r>
          </a:p>
        </p:txBody>
      </p:sp>
    </p:spTree>
    <p:extLst>
      <p:ext uri="{BB962C8B-B14F-4D97-AF65-F5344CB8AC3E}">
        <p14:creationId xmlns:p14="http://schemas.microsoft.com/office/powerpoint/2010/main" val="41053989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46AAC-2001-48B1-A93F-0B4CBE9FA3E9}"/>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6F69CCDB-1F4C-42A0-A88D-74E8B4D19F53}"/>
              </a:ext>
            </a:extLst>
          </p:cNvPr>
          <p:cNvSpPr>
            <a:spLocks noGrp="1"/>
          </p:cNvSpPr>
          <p:nvPr>
            <p:ph idx="1"/>
          </p:nvPr>
        </p:nvSpPr>
        <p:spPr/>
        <p:txBody>
          <a:bodyPr/>
          <a:lstStyle/>
          <a:p>
            <a:r>
              <a:rPr lang="en-US" dirty="0"/>
              <a:t>Augment Job Field and Education data as described</a:t>
            </a:r>
          </a:p>
          <a:p>
            <a:endParaRPr lang="en-US" dirty="0"/>
          </a:p>
          <a:p>
            <a:r>
              <a:rPr lang="en-US" dirty="0"/>
              <a:t>Employing Naïve Bayes classification methods like </a:t>
            </a:r>
            <a:r>
              <a:rPr lang="en-US" dirty="0" err="1"/>
              <a:t>CountVectorizers</a:t>
            </a:r>
            <a:r>
              <a:rPr lang="en-US" dirty="0"/>
              <a:t> on profession titles and field of study inputs could provides a finer resolution data set that allows us to form subclasses and provide feature data that allows a regression model to more accurately predict a user’s income when it is not reported.</a:t>
            </a:r>
          </a:p>
          <a:p>
            <a:endParaRPr lang="en-US" dirty="0"/>
          </a:p>
          <a:p>
            <a:endParaRPr lang="en-US" dirty="0"/>
          </a:p>
        </p:txBody>
      </p:sp>
      <p:pic>
        <p:nvPicPr>
          <p:cNvPr id="4" name="Picture 3">
            <a:extLst>
              <a:ext uri="{FF2B5EF4-FFF2-40B4-BE49-F238E27FC236}">
                <a16:creationId xmlns:a16="http://schemas.microsoft.com/office/drawing/2014/main" id="{297C20D0-E2A4-4481-97E0-D6E5F72C37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23454353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EA201-35E8-4170-A4EF-D8A651F8013B}"/>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E0A4A818-AF87-40C5-B58A-C95611C4F281}"/>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Data -&gt; Questions -&gt; Overview of Models - &gt; Results</a:t>
            </a:r>
            <a:r>
              <a:rPr lang="en-US" dirty="0"/>
              <a:t> - &gt; Conclusions</a:t>
            </a:r>
            <a:endParaRPr lang="en-US"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624E87D-5964-4CED-AE56-ED83E903E2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1287573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C05BC-AAB0-4134-B23B-87B638C23ED6}"/>
              </a:ext>
            </a:extLst>
          </p:cNvPr>
          <p:cNvSpPr>
            <a:spLocks noGrp="1"/>
          </p:cNvSpPr>
          <p:nvPr>
            <p:ph type="title"/>
          </p:nvPr>
        </p:nvSpPr>
        <p:spPr/>
        <p:txBody>
          <a:bodyPr/>
          <a:lstStyle/>
          <a:p>
            <a:r>
              <a:rPr lang="en-US" dirty="0"/>
              <a:t>Data Overview</a:t>
            </a:r>
          </a:p>
        </p:txBody>
      </p:sp>
      <p:sp>
        <p:nvSpPr>
          <p:cNvPr id="3" name="Content Placeholder 2">
            <a:extLst>
              <a:ext uri="{FF2B5EF4-FFF2-40B4-BE49-F238E27FC236}">
                <a16:creationId xmlns:a16="http://schemas.microsoft.com/office/drawing/2014/main" id="{5105F842-4D49-4357-9C34-CD00F2DD6B65}"/>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Data from </a:t>
            </a:r>
            <a:r>
              <a:rPr lang="en-US" dirty="0" err="1">
                <a:latin typeface="Arial" panose="020B0604020202020204" pitchFamily="34" charset="0"/>
                <a:cs typeface="Arial" panose="020B0604020202020204" pitchFamily="34" charset="0"/>
              </a:rPr>
              <a:t>OkCupid</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Useful as a self-reported census data</a:t>
            </a:r>
          </a:p>
          <a:p>
            <a:endParaRPr lang="en-US" dirty="0"/>
          </a:p>
          <a:p>
            <a:r>
              <a:rPr lang="en-US" dirty="0" err="1">
                <a:latin typeface="Arial" panose="020B0604020202020204" pitchFamily="34" charset="0"/>
                <a:cs typeface="Arial" panose="020B0604020202020204" pitchFamily="34" charset="0"/>
              </a:rPr>
              <a:t>OkCupid</a:t>
            </a:r>
            <a:r>
              <a:rPr lang="en-US" dirty="0">
                <a:latin typeface="Arial" panose="020B0604020202020204" pitchFamily="34" charset="0"/>
                <a:cs typeface="Arial" panose="020B0604020202020204" pitchFamily="34" charset="0"/>
              </a:rPr>
              <a:t>, also has many missing Income fields. Can we use other features in the data to generate a regression model to predict it? Perspective advertisers on the site would surely be interested in income levels of its user base.</a:t>
            </a:r>
          </a:p>
          <a:p>
            <a:endParaRPr lang="en-US" dirty="0"/>
          </a:p>
          <a:p>
            <a:r>
              <a:rPr lang="en-US" dirty="0">
                <a:latin typeface="Arial" panose="020B0604020202020204" pitchFamily="34" charset="0"/>
                <a:cs typeface="Arial" panose="020B0604020202020204" pitchFamily="34" charset="0"/>
              </a:rPr>
              <a:t>Outside can we use certain traits about an id</a:t>
            </a:r>
          </a:p>
        </p:txBody>
      </p:sp>
      <p:pic>
        <p:nvPicPr>
          <p:cNvPr id="6" name="Picture 5">
            <a:extLst>
              <a:ext uri="{FF2B5EF4-FFF2-40B4-BE49-F238E27FC236}">
                <a16:creationId xmlns:a16="http://schemas.microsoft.com/office/drawing/2014/main" id="{CB2E3121-7D53-44CB-BF2C-F73D71B34A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2618946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A2DB4-78B5-4D05-9213-91449A16FE88}"/>
              </a:ext>
            </a:extLst>
          </p:cNvPr>
          <p:cNvSpPr>
            <a:spLocks noGrp="1"/>
          </p:cNvSpPr>
          <p:nvPr>
            <p:ph type="title"/>
          </p:nvPr>
        </p:nvSpPr>
        <p:spPr/>
        <p:txBody>
          <a:bodyPr/>
          <a:lstStyle/>
          <a:p>
            <a:r>
              <a:rPr lang="en-US" dirty="0"/>
              <a:t>Inspecting Basic Demographics User Data</a:t>
            </a:r>
          </a:p>
        </p:txBody>
      </p:sp>
      <p:sp>
        <p:nvSpPr>
          <p:cNvPr id="3" name="Content Placeholder 2">
            <a:extLst>
              <a:ext uri="{FF2B5EF4-FFF2-40B4-BE49-F238E27FC236}">
                <a16:creationId xmlns:a16="http://schemas.microsoft.com/office/drawing/2014/main" id="{D0CD612B-B2A5-4E0A-9F3E-D7F5BBA20CAF}"/>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Two graphs - at least two graphs containing exploration of the dataset</a:t>
            </a:r>
          </a:p>
          <a:p>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5495839-2959-45DA-A517-8DB393B948FC}"/>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0257" y="1787834"/>
            <a:ext cx="5852172" cy="4389129"/>
          </a:xfrm>
          <a:prstGeom prst="rect">
            <a:avLst/>
          </a:prstGeom>
        </p:spPr>
      </p:pic>
      <p:pic>
        <p:nvPicPr>
          <p:cNvPr id="7" name="Picture 6">
            <a:extLst>
              <a:ext uri="{FF2B5EF4-FFF2-40B4-BE49-F238E27FC236}">
                <a16:creationId xmlns:a16="http://schemas.microsoft.com/office/drawing/2014/main" id="{E2D6D703-2034-4908-8116-5D1FF9926F63}"/>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782485" y="1787834"/>
            <a:ext cx="5852172" cy="4389129"/>
          </a:xfrm>
          <a:prstGeom prst="rect">
            <a:avLst/>
          </a:prstGeom>
        </p:spPr>
      </p:pic>
      <p:pic>
        <p:nvPicPr>
          <p:cNvPr id="6" name="Picture 5">
            <a:extLst>
              <a:ext uri="{FF2B5EF4-FFF2-40B4-BE49-F238E27FC236}">
                <a16:creationId xmlns:a16="http://schemas.microsoft.com/office/drawing/2014/main" id="{92F3DC1C-014F-491F-9627-3A9005856D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1358966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DAF0E-4FF3-4537-B00B-AE90291D2735}"/>
              </a:ext>
            </a:extLst>
          </p:cNvPr>
          <p:cNvSpPr>
            <a:spLocks noGrp="1"/>
          </p:cNvSpPr>
          <p:nvPr>
            <p:ph type="title"/>
          </p:nvPr>
        </p:nvSpPr>
        <p:spPr/>
        <p:txBody>
          <a:bodyPr/>
          <a:lstStyle/>
          <a:p>
            <a:r>
              <a:rPr lang="en-US" dirty="0"/>
              <a:t>Inspecting User Income Data</a:t>
            </a:r>
          </a:p>
        </p:txBody>
      </p:sp>
      <p:pic>
        <p:nvPicPr>
          <p:cNvPr id="13" name="Picture 12">
            <a:extLst>
              <a:ext uri="{FF2B5EF4-FFF2-40B4-BE49-F238E27FC236}">
                <a16:creationId xmlns:a16="http://schemas.microsoft.com/office/drawing/2014/main" id="{8651FBF3-5CEE-4405-9A42-CF3B1070F405}"/>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3380" t="6857" r="7362" b="11723"/>
          <a:stretch/>
        </p:blipFill>
        <p:spPr>
          <a:xfrm>
            <a:off x="4136571" y="1071801"/>
            <a:ext cx="8055429" cy="5078313"/>
          </a:xfrm>
          <a:prstGeom prst="rect">
            <a:avLst/>
          </a:prstGeom>
        </p:spPr>
      </p:pic>
      <p:sp>
        <p:nvSpPr>
          <p:cNvPr id="11" name="TextBox 10">
            <a:extLst>
              <a:ext uri="{FF2B5EF4-FFF2-40B4-BE49-F238E27FC236}">
                <a16:creationId xmlns:a16="http://schemas.microsoft.com/office/drawing/2014/main" id="{993D1253-097D-4029-B597-3F4C5D028A3F}"/>
              </a:ext>
            </a:extLst>
          </p:cNvPr>
          <p:cNvSpPr txBox="1"/>
          <p:nvPr/>
        </p:nvSpPr>
        <p:spPr>
          <a:xfrm>
            <a:off x="361849" y="1071801"/>
            <a:ext cx="3774722" cy="3416320"/>
          </a:xfrm>
          <a:prstGeom prst="rect">
            <a:avLst/>
          </a:prstGeom>
          <a:noFill/>
        </p:spPr>
        <p:txBody>
          <a:bodyPr wrap="square" rtlCol="0">
            <a:spAutoFit/>
          </a:bodyPr>
          <a:lstStyle/>
          <a:p>
            <a:r>
              <a:rPr lang="en-US" dirty="0"/>
              <a:t>The provided data set includes data for 59,946 users.</a:t>
            </a:r>
          </a:p>
          <a:p>
            <a:endParaRPr lang="en-US" dirty="0"/>
          </a:p>
          <a:p>
            <a:r>
              <a:rPr lang="en-US" dirty="0"/>
              <a:t>Unfortunately, inspection revealed that 80.8% of users provided no income data.</a:t>
            </a:r>
          </a:p>
          <a:p>
            <a:endParaRPr lang="en-US" dirty="0"/>
          </a:p>
          <a:p>
            <a:r>
              <a:rPr lang="en-US" dirty="0"/>
              <a:t>Income distribution for the remaining 11,504 users in the data set is presented along with a Five Number Summary.</a:t>
            </a:r>
          </a:p>
          <a:p>
            <a:endParaRPr lang="en-US" dirty="0"/>
          </a:p>
        </p:txBody>
      </p:sp>
      <p:graphicFrame>
        <p:nvGraphicFramePr>
          <p:cNvPr id="15" name="Table 14">
            <a:extLst>
              <a:ext uri="{FF2B5EF4-FFF2-40B4-BE49-F238E27FC236}">
                <a16:creationId xmlns:a16="http://schemas.microsoft.com/office/drawing/2014/main" id="{9297D2E4-C30C-4DC0-B564-4C2561300562}"/>
              </a:ext>
            </a:extLst>
          </p:cNvPr>
          <p:cNvGraphicFramePr>
            <a:graphicFrameLocks noGrp="1"/>
          </p:cNvGraphicFramePr>
          <p:nvPr>
            <p:extLst>
              <p:ext uri="{D42A27DB-BD31-4B8C-83A1-F6EECF244321}">
                <p14:modId xmlns:p14="http://schemas.microsoft.com/office/powerpoint/2010/main" val="2789771370"/>
              </p:ext>
            </p:extLst>
          </p:nvPr>
        </p:nvGraphicFramePr>
        <p:xfrm>
          <a:off x="358140" y="4290744"/>
          <a:ext cx="2818674" cy="1784122"/>
        </p:xfrm>
        <a:graphic>
          <a:graphicData uri="http://schemas.openxmlformats.org/drawingml/2006/table">
            <a:tbl>
              <a:tblPr firstRow="1" bandRow="1">
                <a:tableStyleId>{2D5ABB26-0587-4C30-8999-92F81FD0307C}</a:tableStyleId>
              </a:tblPr>
              <a:tblGrid>
                <a:gridCol w="1837509">
                  <a:extLst>
                    <a:ext uri="{9D8B030D-6E8A-4147-A177-3AD203B41FA5}">
                      <a16:colId xmlns:a16="http://schemas.microsoft.com/office/drawing/2014/main" val="3340587444"/>
                    </a:ext>
                  </a:extLst>
                </a:gridCol>
                <a:gridCol w="981165">
                  <a:extLst>
                    <a:ext uri="{9D8B030D-6E8A-4147-A177-3AD203B41FA5}">
                      <a16:colId xmlns:a16="http://schemas.microsoft.com/office/drawing/2014/main" val="182191663"/>
                    </a:ext>
                  </a:extLst>
                </a:gridCol>
              </a:tblGrid>
              <a:tr h="256475">
                <a:tc>
                  <a:txBody>
                    <a:bodyPr/>
                    <a:lstStyle/>
                    <a:p>
                      <a:r>
                        <a:rPr lang="en-US" sz="1600" dirty="0"/>
                        <a:t>Minimum 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$20k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674749111"/>
                  </a:ext>
                </a:extLst>
              </a:tr>
              <a:tr h="256475">
                <a:tc>
                  <a:txBody>
                    <a:bodyPr/>
                    <a:lstStyle/>
                    <a:p>
                      <a:r>
                        <a:rPr lang="en-US" sz="1600" dirty="0"/>
                        <a:t>First Quartile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$20k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1397346897"/>
                  </a:ext>
                </a:extLst>
              </a:tr>
              <a:tr h="2564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Median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$50k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4125421357"/>
                  </a:ext>
                </a:extLst>
              </a:tr>
              <a:tr h="2564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Third Quartile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$100k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208486121"/>
                  </a:ext>
                </a:extLst>
              </a:tr>
              <a:tr h="4430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Maximum 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$1,000k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1288087811"/>
                  </a:ext>
                </a:extLst>
              </a:tr>
            </a:tbl>
          </a:graphicData>
        </a:graphic>
      </p:graphicFrame>
      <p:sp>
        <p:nvSpPr>
          <p:cNvPr id="16" name="TextBox 15">
            <a:extLst>
              <a:ext uri="{FF2B5EF4-FFF2-40B4-BE49-F238E27FC236}">
                <a16:creationId xmlns:a16="http://schemas.microsoft.com/office/drawing/2014/main" id="{9E8AA04D-7E1D-4E8E-B8FC-0DEEC2076988}"/>
              </a:ext>
            </a:extLst>
          </p:cNvPr>
          <p:cNvSpPr txBox="1"/>
          <p:nvPr/>
        </p:nvSpPr>
        <p:spPr>
          <a:xfrm>
            <a:off x="3176814" y="6298811"/>
            <a:ext cx="7916091" cy="646331"/>
          </a:xfrm>
          <a:prstGeom prst="rect">
            <a:avLst/>
          </a:prstGeom>
          <a:noFill/>
        </p:spPr>
        <p:txBody>
          <a:bodyPr wrap="square" rtlCol="0">
            <a:spAutoFit/>
          </a:bodyPr>
          <a:lstStyle/>
          <a:p>
            <a:r>
              <a:rPr lang="en-US" dirty="0"/>
              <a:t>Interesting Observation: 6.2% of users report an income  in excess of $200k</a:t>
            </a:r>
          </a:p>
          <a:p>
            <a:endParaRPr lang="en-US" dirty="0"/>
          </a:p>
        </p:txBody>
      </p:sp>
      <p:pic>
        <p:nvPicPr>
          <p:cNvPr id="7" name="Picture 6">
            <a:extLst>
              <a:ext uri="{FF2B5EF4-FFF2-40B4-BE49-F238E27FC236}">
                <a16:creationId xmlns:a16="http://schemas.microsoft.com/office/drawing/2014/main" id="{8ED9497C-F6B4-4747-B920-82E2F8CCC5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1381350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4E7C1-AE3D-4847-A43E-72D631B9C99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C8981B9-5FFC-4B2B-BA7C-EE44CC3D0267}"/>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C5D92867-0E34-4A70-BE59-83C8EF0A4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340874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241EB-ABC3-469A-AC47-437E58BC2B86}"/>
              </a:ext>
            </a:extLst>
          </p:cNvPr>
          <p:cNvSpPr>
            <a:spLocks noGrp="1"/>
          </p:cNvSpPr>
          <p:nvPr>
            <p:ph type="title"/>
          </p:nvPr>
        </p:nvSpPr>
        <p:spPr/>
        <p:txBody>
          <a:bodyPr/>
          <a:lstStyle/>
          <a:p>
            <a:r>
              <a:rPr lang="en-US" dirty="0"/>
              <a:t>Questions to Provide Actionable Insights</a:t>
            </a:r>
          </a:p>
        </p:txBody>
      </p:sp>
      <p:sp>
        <p:nvSpPr>
          <p:cNvPr id="3" name="Content Placeholder 2">
            <a:extLst>
              <a:ext uri="{FF2B5EF4-FFF2-40B4-BE49-F238E27FC236}">
                <a16:creationId xmlns:a16="http://schemas.microsoft.com/office/drawing/2014/main" id="{B8075F70-A239-46A9-885D-F45702F1B03A}"/>
              </a:ext>
            </a:extLst>
          </p:cNvPr>
          <p:cNvSpPr>
            <a:spLocks noGrp="1"/>
          </p:cNvSpPr>
          <p:nvPr>
            <p:ph idx="1"/>
          </p:nvPr>
        </p:nvSpPr>
        <p:spPr/>
        <p:txBody>
          <a:bodyPr/>
          <a:lstStyle/>
          <a:p>
            <a:r>
              <a:rPr lang="en-US" dirty="0"/>
              <a:t>Perspective advertisers are interested in income levels of </a:t>
            </a:r>
            <a:r>
              <a:rPr lang="en-US" dirty="0" err="1"/>
              <a:t>OkCupid’s</a:t>
            </a:r>
            <a:r>
              <a:rPr lang="en-US" dirty="0"/>
              <a:t> user base. That said, the provided data set has many entries with missing Income information. Can we use other features such as education, age, and field of employment to </a:t>
            </a:r>
            <a:r>
              <a:rPr lang="en-US" dirty="0">
                <a:solidFill>
                  <a:srgbClr val="51ACC5"/>
                </a:solidFill>
              </a:rPr>
              <a:t>generate regression models to accurately predict a user’s income and populate the omitted data?</a:t>
            </a:r>
          </a:p>
          <a:p>
            <a:endParaRPr lang="en-US" dirty="0">
              <a:solidFill>
                <a:srgbClr val="51ACC5"/>
              </a:solidFill>
            </a:endParaRPr>
          </a:p>
          <a:p>
            <a:r>
              <a:rPr lang="en-US" dirty="0"/>
              <a:t>There is also an opportunity to take </a:t>
            </a:r>
            <a:r>
              <a:rPr lang="en-US" dirty="0" err="1"/>
              <a:t>OkCupid</a:t>
            </a:r>
            <a:r>
              <a:rPr lang="en-US" dirty="0"/>
              <a:t> data and gain insights that may appeal more broadly to advertisers. For example, advertisers have browser history metadata that allows them to deduce a user’s field of employment and whether or not they have dietary preferences like vegetarianism. Using </a:t>
            </a:r>
            <a:r>
              <a:rPr lang="en-US" dirty="0" err="1"/>
              <a:t>OkCupid</a:t>
            </a:r>
            <a:r>
              <a:rPr lang="en-US" dirty="0"/>
              <a:t> data, can we </a:t>
            </a:r>
            <a:r>
              <a:rPr lang="en-US" dirty="0">
                <a:solidFill>
                  <a:srgbClr val="51ACC5"/>
                </a:solidFill>
              </a:rPr>
              <a:t>generate a classification models to predict a user’s gender so that advertisers may augment their own data sets and develop even more targeted ads? </a:t>
            </a:r>
          </a:p>
        </p:txBody>
      </p:sp>
      <p:pic>
        <p:nvPicPr>
          <p:cNvPr id="4" name="Picture 3">
            <a:extLst>
              <a:ext uri="{FF2B5EF4-FFF2-40B4-BE49-F238E27FC236}">
                <a16:creationId xmlns:a16="http://schemas.microsoft.com/office/drawing/2014/main" id="{B87C01B4-FCFB-48CA-B9C5-3BC24DF554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4066199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7AC2A-FD59-4EF6-9445-C26E5BF62E94}"/>
              </a:ext>
            </a:extLst>
          </p:cNvPr>
          <p:cNvSpPr>
            <a:spLocks noGrp="1"/>
          </p:cNvSpPr>
          <p:nvPr>
            <p:ph type="title"/>
          </p:nvPr>
        </p:nvSpPr>
        <p:spPr/>
        <p:txBody>
          <a:bodyPr/>
          <a:lstStyle/>
          <a:p>
            <a:r>
              <a:rPr lang="en-US" dirty="0"/>
              <a:t>Regression Model to Predict Income</a:t>
            </a:r>
          </a:p>
        </p:txBody>
      </p:sp>
      <p:sp>
        <p:nvSpPr>
          <p:cNvPr id="3" name="Content Placeholder 2">
            <a:extLst>
              <a:ext uri="{FF2B5EF4-FFF2-40B4-BE49-F238E27FC236}">
                <a16:creationId xmlns:a16="http://schemas.microsoft.com/office/drawing/2014/main" id="{D79B85A7-F083-4D84-A813-35D199F28D0C}"/>
              </a:ext>
            </a:extLst>
          </p:cNvPr>
          <p:cNvSpPr>
            <a:spLocks noGrp="1"/>
          </p:cNvSpPr>
          <p:nvPr>
            <p:ph idx="1"/>
          </p:nvPr>
        </p:nvSpPr>
        <p:spPr/>
        <p:txBody>
          <a:bodyPr/>
          <a:lstStyle/>
          <a:p>
            <a:r>
              <a:rPr lang="en-US" dirty="0"/>
              <a:t>Can we use level of education, field of work, and age (an approximation of experience) to accurately predict someone’s income level independent of factors that should not apply anyways such as a person’s gender, sexual orientation, and ethnicity.</a:t>
            </a:r>
          </a:p>
          <a:p>
            <a:r>
              <a:rPr lang="en-US" dirty="0"/>
              <a:t>Later create model with added factors?</a:t>
            </a:r>
          </a:p>
          <a:p>
            <a:r>
              <a:rPr lang="en-US" dirty="0"/>
              <a:t>Location however can be expected to be an influencing factor. To account for this, our first pass will limit data to users living in California. (% of provided profiles live in California which allows us to account to some degree for location while also preserving most of the data set)</a:t>
            </a:r>
          </a:p>
          <a:p>
            <a:endParaRPr lang="en-US" dirty="0"/>
          </a:p>
        </p:txBody>
      </p:sp>
      <p:pic>
        <p:nvPicPr>
          <p:cNvPr id="4" name="Picture 3">
            <a:extLst>
              <a:ext uri="{FF2B5EF4-FFF2-40B4-BE49-F238E27FC236}">
                <a16:creationId xmlns:a16="http://schemas.microsoft.com/office/drawing/2014/main" id="{7CE69B3F-5F2D-4FB8-A585-B69A2F64F9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1555" y="6314714"/>
            <a:ext cx="1540445" cy="504271"/>
          </a:xfrm>
          <a:prstGeom prst="rect">
            <a:avLst/>
          </a:prstGeom>
        </p:spPr>
      </p:pic>
    </p:spTree>
    <p:extLst>
      <p:ext uri="{BB962C8B-B14F-4D97-AF65-F5344CB8AC3E}">
        <p14:creationId xmlns:p14="http://schemas.microsoft.com/office/powerpoint/2010/main" val="11458385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4317</TotalTime>
  <Words>1605</Words>
  <Application>Microsoft Office PowerPoint</Application>
  <PresentationFormat>Widescreen</PresentationFormat>
  <Paragraphs>141</Paragraphs>
  <Slides>20</Slides>
  <Notes>10</Notes>
  <HiddenSlides>3</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Conthrax Sb</vt:lpstr>
      <vt:lpstr>Courier New</vt:lpstr>
      <vt:lpstr>Office Theme</vt:lpstr>
      <vt:lpstr>PowerPoint Presentation</vt:lpstr>
      <vt:lpstr>Requirements</vt:lpstr>
      <vt:lpstr>Outline</vt:lpstr>
      <vt:lpstr>Data Overview</vt:lpstr>
      <vt:lpstr>Inspecting Basic Demographics User Data</vt:lpstr>
      <vt:lpstr>Inspecting User Income Data</vt:lpstr>
      <vt:lpstr>PowerPoint Presentation</vt:lpstr>
      <vt:lpstr>Questions to Provide Actionable Insights</vt:lpstr>
      <vt:lpstr>Regression Model to Predict Income</vt:lpstr>
      <vt:lpstr>Classification Model to Predict Gender</vt:lpstr>
      <vt:lpstr>Augmenting Data</vt:lpstr>
      <vt:lpstr>PowerPoint Presentation</vt:lpstr>
      <vt:lpstr>PowerPoint Presentation</vt:lpstr>
      <vt:lpstr>PowerPoint Presentation</vt:lpstr>
      <vt:lpstr>Regression Models</vt:lpstr>
      <vt:lpstr>K Nearest Neighbors Classifier Setup</vt:lpstr>
      <vt:lpstr>PowerPoint Presentation</vt:lpstr>
      <vt:lpstr>Machine Learning Model Conclusions</vt:lpstr>
      <vt:lpstr>Enabling More Accurate ML Models</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Jeffrey</dc:creator>
  <cp:lastModifiedBy>Jeffrey</cp:lastModifiedBy>
  <cp:revision>51</cp:revision>
  <dcterms:created xsi:type="dcterms:W3CDTF">2018-11-16T18:56:55Z</dcterms:created>
  <dcterms:modified xsi:type="dcterms:W3CDTF">2018-11-30T20:04:56Z</dcterms:modified>
</cp:coreProperties>
</file>

<file path=docProps/thumbnail.jpeg>
</file>